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AB1E7-20C0-4A30-B378-4190F91A06A5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693A-21C2-47FA-A1A0-799A9AC95C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60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9693A-21C2-47FA-A1A0-799A9AC95CB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35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9693A-21C2-47FA-A1A0-799A9AC95CB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52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EF118477-BA54-4B0E-9EC5-D8568300CAF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79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94744" y="2423160"/>
            <a:ext cx="578097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D26B-DEF0-4EC5-90CD-3C7B79EC8572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8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CA36A28-16B8-4B74-ADBC-086BC21557C6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3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7CC-3A12-4A50-A3BE-C6063551B4A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2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0E33-4FBE-4166-8E4D-D16E2368EAF9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0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88B5-3E47-407E-A4D5-0E98E41979E9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2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9CD1-440F-4DE5-9914-1074B1963E64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27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5DF8-55DB-438A-B328-5A22697F5E9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3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9F2D74A-71A1-4609-9BED-C43EBEF2D096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19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868B-869A-478B-B17A-F3477F1ABEB8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4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8CCA563-903D-4707-A09B-73AE7FD9F3E4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4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53AA-13B8-469A-87B0-FF7C74E1EADE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0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747B-DE86-4C56-A69A-2124AC6051DB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72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3B5E8E98-97C5-4AE8-8CC9-69C51FF1A0EF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05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4F82-DB30-4BD5-9E9D-AD825E313C84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1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E7477ED-8564-46ED-8FFC-DE5A509699F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21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781-2293-4754-A74B-94E6E7D7B311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79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DFBFA6E-9D0B-474A-AFB9-4E0832448570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38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67648-9FB3-40F4-8072-E80887331DF3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54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07E99A-2976-4D79-B66C-833B4C12E9C9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DD7D-A4A9-4042-8D3D-AF897B76225E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4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3D79-61FB-48D3-96EC-9D73986E2DB4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3B0F7F-6AD6-4AF0-8BB1-D49CE0F9F62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6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E407E80-9270-4600-9E83-876C054EC0ED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95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7A043757-40C8-48EB-A459-80D3B00F0BCB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35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D0304CB2-AF95-4B6C-81FD-EF29E4F12940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56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FD636673-28CE-4CCE-80FB-7124C935A31A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815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EF0D11-5ED9-D2C8-48DF-CDDD85CEAC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4809744"/>
            <a:ext cx="9345168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60350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802264-EF96-4074-A671-AB5D99F5E33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1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490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84F615-9106-410C-834A-3DBE51A81CC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06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A1A10B-111C-8469-40F7-C3551BB027D0}"/>
              </a:ext>
            </a:extLst>
          </p:cNvPr>
          <p:cNvSpPr/>
          <p:nvPr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591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800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5A920F-C91E-4FD9-A8A8-AC96444816EA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41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F91DA-BC67-4FFF-80B3-6A83720BA580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987552"/>
            <a:ext cx="10149840" cy="4846320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4400" b="0" cap="all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000" b="0" cap="all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3600" b="0" cap="all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3200" b="0" cap="all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2800" b="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9501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5565DD7-EB64-4BFE-B850-4043488A7CD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30936"/>
            <a:ext cx="844905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 cap="none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800" b="0" cap="none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400" b="0" cap="none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000" b="0" cap="none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3600" b="0" cap="none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90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2C979-2DBB-4FF5-B773-BBC906FD5969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877824"/>
            <a:ext cx="8046720" cy="5065776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/>
            </a:lvl1pPr>
            <a:lvl2pPr marL="228600" indent="0">
              <a:lnSpc>
                <a:spcPct val="110000"/>
              </a:lnSpc>
              <a:buNone/>
              <a:defRPr sz="4800" b="0"/>
            </a:lvl2pPr>
            <a:lvl3pPr marL="457200" indent="0">
              <a:lnSpc>
                <a:spcPct val="110000"/>
              </a:lnSpc>
              <a:buNone/>
              <a:defRPr sz="4400" b="0"/>
            </a:lvl3pPr>
            <a:lvl4pPr marL="685800" indent="0">
              <a:lnSpc>
                <a:spcPct val="110000"/>
              </a:lnSpc>
              <a:buNone/>
              <a:defRPr sz="4000" b="0"/>
            </a:lvl4pPr>
            <a:lvl5pPr marL="914400" indent="0">
              <a:lnSpc>
                <a:spcPct val="110000"/>
              </a:lnSpc>
              <a:buNone/>
              <a:defRPr sz="3600" b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8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016F69B6-6D5E-4363-B374-18E94027D1E6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06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4F2-69E3-42EA-A769-C3221255F524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596767"/>
            <a:ext cx="9848088" cy="3767328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6000" b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5400" b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800" b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400" b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4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552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488" y="5376672"/>
            <a:ext cx="9079992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1600-2F49-4BDF-9F00-79A81477383F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527048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06855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F1DAFD-6C43-776A-EDEF-047653131661}"/>
              </a:ext>
            </a:extLst>
          </p:cNvPr>
          <p:cNvSpPr/>
          <p:nvPr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148072"/>
            <a:ext cx="8366760" cy="118872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3558-A89A-4F39-900D-C4A4FDA1B2E7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783080"/>
            <a:ext cx="8503920" cy="3209544"/>
          </a:xfrm>
        </p:spPr>
        <p:txBody>
          <a:bodyPr anchor="t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430295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25BDAC2-53C5-6F8B-7446-54D1152EB91B}"/>
              </a:ext>
            </a:extLst>
          </p:cNvPr>
          <p:cNvSpPr/>
          <p:nvPr/>
        </p:nvSpPr>
        <p:spPr>
          <a:xfrm>
            <a:off x="0" y="0"/>
            <a:ext cx="11385608" cy="5084064"/>
          </a:xfrm>
          <a:custGeom>
            <a:avLst/>
            <a:gdLst>
              <a:gd name="connsiteX0" fmla="*/ 0 w 11385608"/>
              <a:gd name="connsiteY0" fmla="*/ 0 h 5084064"/>
              <a:gd name="connsiteX1" fmla="*/ 11385608 w 11385608"/>
              <a:gd name="connsiteY1" fmla="*/ 0 h 5084064"/>
              <a:gd name="connsiteX2" fmla="*/ 11385608 w 11385608"/>
              <a:gd name="connsiteY2" fmla="*/ 4562110 h 5084064"/>
              <a:gd name="connsiteX3" fmla="*/ 10863655 w 11385608"/>
              <a:gd name="connsiteY3" fmla="*/ 5084064 h 5084064"/>
              <a:gd name="connsiteX4" fmla="*/ 0 w 11385608"/>
              <a:gd name="connsiteY4" fmla="*/ 5084064 h 508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5084064">
                <a:moveTo>
                  <a:pt x="0" y="0"/>
                </a:moveTo>
                <a:lnTo>
                  <a:pt x="11385608" y="0"/>
                </a:lnTo>
                <a:lnTo>
                  <a:pt x="11385608" y="4562110"/>
                </a:lnTo>
                <a:cubicBezTo>
                  <a:pt x="11385608" y="4850377"/>
                  <a:pt x="11151922" y="5084064"/>
                  <a:pt x="10863655" y="5084064"/>
                </a:cubicBezTo>
                <a:lnTo>
                  <a:pt x="0" y="5084064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449824"/>
            <a:ext cx="9546336" cy="905256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020B-CB60-4281-A570-6300974B7A2E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30352"/>
            <a:ext cx="9683496" cy="3950208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98944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4965192"/>
            <a:ext cx="8339328" cy="128930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033272"/>
            <a:ext cx="8467344" cy="3931920"/>
          </a:xfrm>
        </p:spPr>
        <p:txBody>
          <a:bodyPr anchor="b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54EA42-18F1-82AE-02C3-B2B2A57AD7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5215D8-97AA-4B85-B7A0-A02F39368DA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AE5996-C1E5-AFF0-1C20-EFDC871179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ACF18-7D60-FEE3-1B8D-6E5F51611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30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CE14-1FF6-4074-BE8F-BABA3B0759C8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18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1389-0C57-4856-A530-D0CC79ABF97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1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3EFD-DF71-4A7D-9C47-1BBDB138B295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87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E319-9B1C-4A02-A60F-55C05B841F00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544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397E-666B-470F-A253-6BE6BC97EEBE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DEE5A9B-1189-4B03-AA34-8ABCB3EDCE59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0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49CC-ABEB-43E4-956A-E3EA25785381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10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689B-95F7-4D9F-8FA3-5EAD5F062125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64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C20F-E1D8-4943-B054-6F2B6C10D63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93776"/>
            <a:ext cx="8028432" cy="4325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65776"/>
            <a:ext cx="5431536" cy="118872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D32A50-3A67-42D0-AFC3-9798A621A2DF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5111496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5698FC-C9DA-44B4-AC6C-01EEA7EAAA4C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8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170516"/>
            <a:ext cx="4800600" cy="108398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ECA0D2-D30D-4484-8941-E31C1541BC59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65429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A793B8-7270-4493-83ED-C07D3460313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8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492240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7F99000-8DC5-4FAA-962C-D38BB4F2BF7D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7112" y="6492240"/>
            <a:ext cx="266090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9456" y="6492240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2" r:id="rId2"/>
    <p:sldLayoutId id="2147483804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tstech.vn/about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ideo/44238499-4k-animation-of-businessman-with-invoices-and-budget-plan-with-piggy-bank-and-calculator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85763D-2991-519F-ACBA-BAE5B5BE9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9" y="411480"/>
            <a:ext cx="5666232" cy="2778034"/>
          </a:xfrm>
        </p:spPr>
        <p:txBody>
          <a:bodyPr>
            <a:normAutofit/>
          </a:bodyPr>
          <a:lstStyle/>
          <a:p>
            <a:r>
              <a:rPr lang="en-US" sz="3600" dirty="0"/>
              <a:t>Measuring effects of training set compression on task performance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D0794FF-D5C0-DB4F-6474-F5AF1677D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3189514"/>
            <a:ext cx="4517136" cy="2111830"/>
          </a:xfrm>
        </p:spPr>
        <p:txBody>
          <a:bodyPr>
            <a:normAutofit lnSpcReduction="10000"/>
          </a:bodyPr>
          <a:lstStyle/>
          <a:p>
            <a:r>
              <a:rPr lang="en-US" sz="2600" b="1" dirty="0">
                <a:latin typeface="Neue Haas Grotesk Text Pro (Headings)"/>
              </a:rPr>
              <a:t>Team Members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Neue Haas Grotesk Text Pro (Headings)"/>
              </a:rPr>
              <a:t>Neel Thumar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Neue Haas Grotesk Text Pro (Headings)"/>
              </a:rPr>
              <a:t>Priyank Dhanani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Neue Haas Grotesk Text Pro (Headings)"/>
              </a:rPr>
              <a:t>Vinayak Prajapati</a:t>
            </a:r>
          </a:p>
        </p:txBody>
      </p:sp>
      <p:pic>
        <p:nvPicPr>
          <p:cNvPr id="6" name="Picture Placeholder 5" descr="Cloud network graphic">
            <a:extLst>
              <a:ext uri="{FF2B5EF4-FFF2-40B4-BE49-F238E27FC236}">
                <a16:creationId xmlns:a16="http://schemas.microsoft.com/office/drawing/2014/main" id="{B1CA2FFE-5481-7824-5F12-B8DDCEB8F1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r="25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767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536C-4A5E-E510-5525-E49D2AD9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pic>
        <p:nvPicPr>
          <p:cNvPr id="5" name="Content Placeholder 3" descr="abstract programm binary code  and colored array cubes cloud icon">
            <a:extLst>
              <a:ext uri="{FF2B5EF4-FFF2-40B4-BE49-F238E27FC236}">
                <a16:creationId xmlns:a16="http://schemas.microsoft.com/office/drawing/2014/main" id="{B410C6F6-22D3-F9EC-0382-46DEA5CECA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44" r="15144"/>
          <a:stretch>
            <a:fillRect/>
          </a:stretch>
        </p:blipFill>
        <p:spPr>
          <a:xfrm>
            <a:off x="0" y="2293938"/>
            <a:ext cx="5284788" cy="4564062"/>
          </a:xfrm>
          <a:prstGeom prst="rect">
            <a:avLst/>
          </a:prstGeo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722D742-B305-5A14-0C7B-363D802F3BD7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338135"/>
            <a:ext cx="513805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empirical results confirm that dataset compression directly influences CNN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 the training set shrinks, the model’s ability to generalize decreases due to limited exposure to feature variations.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Although compression offers computational benefits, the performance cost becomes substantial beyond moderate compression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Thus, choosing the right compression ratio is critical to balancing efficiency and accuracy for real-world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476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B1C5-EC78-2BA1-52CC-D317C209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>
            <a:normAutofit/>
          </a:bodyPr>
          <a:lstStyle/>
          <a:p>
            <a:r>
              <a:rPr lang="en-IN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0AC4-93D2-E3E3-EB61-037EFB57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062" b="1"/>
          <a:stretch>
            <a:fillRect/>
          </a:stretch>
        </p:blipFill>
        <p:spPr>
          <a:xfrm>
            <a:off x="20" y="10"/>
            <a:ext cx="6591280" cy="639914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AE4D614-9A50-6889-F3C8-90052E22B74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7196328" y="1380744"/>
            <a:ext cx="4389120" cy="4983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600" dirty="0"/>
              <a:t>This project evaluates how </a:t>
            </a:r>
            <a:r>
              <a:rPr lang="en-US" sz="1600" b="1" dirty="0"/>
              <a:t>training set compression</a:t>
            </a:r>
            <a:r>
              <a:rPr lang="en-US" sz="1600" dirty="0"/>
              <a:t> impacts the accuracy of a </a:t>
            </a:r>
            <a:r>
              <a:rPr lang="en-US" sz="1600" b="1" dirty="0"/>
              <a:t>CNN classifier</a:t>
            </a:r>
            <a:r>
              <a:rPr lang="en-US" sz="1600" dirty="0"/>
              <a:t> for e-commerce product images.</a:t>
            </a:r>
          </a:p>
          <a:p>
            <a:r>
              <a:rPr lang="en-US" sz="1600" dirty="0"/>
              <a:t>We use the </a:t>
            </a:r>
            <a:r>
              <a:rPr lang="en-US" sz="1600" b="1" dirty="0"/>
              <a:t>Fashion-MNIST dataset</a:t>
            </a:r>
            <a:r>
              <a:rPr lang="en-US" sz="1600" dirty="0"/>
              <a:t> to simulate real product category classification.</a:t>
            </a:r>
          </a:p>
          <a:p>
            <a:r>
              <a:rPr lang="en-US" sz="1600" dirty="0"/>
              <a:t>Scenario: an e-commerce company wants to deploy a </a:t>
            </a:r>
            <a:r>
              <a:rPr lang="en-US" sz="1600" b="1" dirty="0"/>
              <a:t>mobile app</a:t>
            </a:r>
            <a:r>
              <a:rPr lang="en-US" sz="1600" dirty="0"/>
              <a:t> that classifies product categories from user-uploaded images.</a:t>
            </a:r>
          </a:p>
          <a:p>
            <a:r>
              <a:rPr lang="en-US" sz="1600" dirty="0"/>
              <a:t>Mobile devices have </a:t>
            </a:r>
            <a:r>
              <a:rPr lang="en-US" sz="1600" b="1" dirty="0"/>
              <a:t>limited storage and compute power</a:t>
            </a:r>
            <a:r>
              <a:rPr lang="en-US" sz="1600" dirty="0"/>
              <a:t>, so large training datasets cannot be stored or processed.</a:t>
            </a:r>
          </a:p>
          <a:p>
            <a:r>
              <a:rPr lang="en-US" sz="1600" dirty="0"/>
              <a:t>Our goal is to determine </a:t>
            </a:r>
            <a:r>
              <a:rPr lang="en-US" sz="1600" b="1" dirty="0"/>
              <a:t>how much we can reduce the training data</a:t>
            </a:r>
            <a:r>
              <a:rPr lang="en-US" sz="1600" dirty="0"/>
              <a:t> while still maintaining </a:t>
            </a:r>
            <a:r>
              <a:rPr lang="en-US" sz="1600" b="1" dirty="0"/>
              <a:t>high classification accuracy</a:t>
            </a:r>
            <a:r>
              <a:rPr lang="en-US" sz="1600" dirty="0"/>
              <a:t>.</a:t>
            </a:r>
          </a:p>
          <a:p>
            <a:r>
              <a:rPr lang="en-US" sz="1600" dirty="0"/>
              <a:t>This helps identify the best trade-off between </a:t>
            </a:r>
            <a:r>
              <a:rPr lang="en-US" sz="1600" b="1" dirty="0"/>
              <a:t>performance, storage efficiency, and deployment constraints</a:t>
            </a:r>
            <a:r>
              <a:rPr lang="en-US" sz="1600" dirty="0"/>
              <a:t>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09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6EC-A82E-3BDC-0101-23D0A48C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 fontScale="90000"/>
          </a:bodyPr>
          <a:lstStyle/>
          <a:p>
            <a:r>
              <a:rPr lang="en-IN" sz="6600" b="1" dirty="0"/>
              <a:t>GitHub Repository Structure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8253EE-CC82-A195-74A9-4114205C33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 bwMode="auto">
          <a:xfrm>
            <a:off x="772887" y="2111829"/>
            <a:ext cx="9753599" cy="43346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78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4A9D-2A5D-75AB-4AE9-F41EB573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>
            <a:normAutofit/>
          </a:bodyPr>
          <a:lstStyle/>
          <a:p>
            <a:r>
              <a:rPr lang="en-IN" b="1" dirty="0"/>
              <a:t>Libraries Used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14597E2-4092-0EA8-2F0B-EB3B6F6FD94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29766" y="1380744"/>
            <a:ext cx="4573413" cy="4983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 b="1"/>
              <a:t>Deep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 b="1"/>
              <a:t>TensorFlow / </a:t>
            </a:r>
            <a:r>
              <a:rPr lang="en-IN" sz="1500" b="1" err="1"/>
              <a:t>Keras</a:t>
            </a:r>
            <a:endParaRPr lang="en-IN" sz="150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Building the CNN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Training &amp; evaluation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Accuracy/Loss tracking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 b="1"/>
              <a:t>Data Processing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NumPy – numerical operations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Pandas – dataset structure &amp; exploration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Visualization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Matplotlib – loss/accuracy plots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/>
              <a:t>Seaborn – statistical visualizations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 b="1"/>
              <a:t>ML Tools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500" b="1"/>
              <a:t>Scikit-Learn</a:t>
            </a:r>
            <a:r>
              <a:rPr lang="en-IN" sz="1500"/>
              <a:t> – metrics, analysis utilities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Picture Placeholder 5" descr="Books and laptop">
            <a:extLst>
              <a:ext uri="{FF2B5EF4-FFF2-40B4-BE49-F238E27FC236}">
                <a16:creationId xmlns:a16="http://schemas.microsoft.com/office/drawing/2014/main" id="{275F973E-6540-D5BB-5734-E28B29AD49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7" r="16337" b="1"/>
          <a:stretch>
            <a:fillRect/>
          </a:stretch>
        </p:blipFill>
        <p:spPr>
          <a:xfrm>
            <a:off x="5737593" y="10"/>
            <a:ext cx="6454407" cy="6399142"/>
          </a:xfrm>
          <a:noFill/>
        </p:spPr>
      </p:pic>
    </p:spTree>
    <p:extLst>
      <p:ext uri="{BB962C8B-B14F-4D97-AF65-F5344CB8AC3E}">
        <p14:creationId xmlns:p14="http://schemas.microsoft.com/office/powerpoint/2010/main" val="40201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45ED-3521-7183-9FE1-6D967A50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>
            <a:normAutofit/>
          </a:bodyPr>
          <a:lstStyle/>
          <a:p>
            <a:r>
              <a:rPr lang="en-US"/>
              <a:t>Dataset Used (Fashion-MNIST)</a:t>
            </a:r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BF15FAE-2A71-AE9F-3480-9C743E7EF19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7389302" y="1828800"/>
            <a:ext cx="4196146" cy="45037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/>
              <a:t>60,000 training images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 b="1"/>
              <a:t>10,000 test images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 b="1"/>
              <a:t>28×28 grayscale images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10 clothing categories: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T-shirt/top, Trouser, Pullover, Dress, Coat, Sandal, Shirt, Sneaker, Bag, Ankle Boot</a:t>
            </a:r>
          </a:p>
          <a:p>
            <a:pPr>
              <a:lnSpc>
                <a:spcPct val="110000"/>
              </a:lnSpc>
            </a:pPr>
            <a:r>
              <a:rPr lang="en-US" sz="1500"/>
              <a:t>Clean, labelled, widely-used benchmark dataset</a:t>
            </a:r>
          </a:p>
          <a:p>
            <a:pPr>
              <a:lnSpc>
                <a:spcPct val="110000"/>
              </a:lnSpc>
            </a:pPr>
            <a:r>
              <a:rPr lang="en-US" sz="1500" b="1"/>
              <a:t>Compression Method Applied</a:t>
            </a:r>
          </a:p>
          <a:p>
            <a:pPr>
              <a:lnSpc>
                <a:spcPct val="110000"/>
              </a:lnSpc>
            </a:pPr>
            <a:r>
              <a:rPr lang="en-US" sz="1500"/>
              <a:t>Used </a:t>
            </a:r>
            <a:r>
              <a:rPr lang="en-US" sz="1500" b="1"/>
              <a:t>only 10%</a:t>
            </a:r>
            <a:r>
              <a:rPr lang="en-US" sz="1500"/>
              <a:t> of the training set = 6,000 images</a:t>
            </a:r>
          </a:p>
          <a:p>
            <a:pPr>
              <a:lnSpc>
                <a:spcPct val="110000"/>
              </a:lnSpc>
            </a:pPr>
            <a:r>
              <a:rPr lang="en-US" sz="1500"/>
              <a:t>Test set kept the same for fair comparison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15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2" name="Picture Placeholder 11" descr="A machine with robotic arms&#10;&#10;AI-generated content may be incorrect.">
            <a:extLst>
              <a:ext uri="{FF2B5EF4-FFF2-40B4-BE49-F238E27FC236}">
                <a16:creationId xmlns:a16="http://schemas.microsoft.com/office/drawing/2014/main" id="{35A0730B-D6ED-2C37-E375-13751B9249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629" r="12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53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5F32-C199-B557-3E2C-188E455B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>
            <a:normAutofit/>
          </a:bodyPr>
          <a:lstStyle/>
          <a:p>
            <a:r>
              <a:rPr lang="en-IN" dirty="0"/>
              <a:t>Model Used (CNN Architecture)</a:t>
            </a:r>
            <a:endParaRPr lang="en-IN" b="1" dirty="0"/>
          </a:p>
        </p:txBody>
      </p:sp>
      <p:pic>
        <p:nvPicPr>
          <p:cNvPr id="7" name="Picture Placeholder 6" descr="Documents and graphs on table">
            <a:extLst>
              <a:ext uri="{FF2B5EF4-FFF2-40B4-BE49-F238E27FC236}">
                <a16:creationId xmlns:a16="http://schemas.microsoft.com/office/drawing/2014/main" id="{5070BED3-104C-43BF-82AF-358A6E6A01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11403"/>
          <a:stretch>
            <a:fillRect/>
          </a:stretch>
        </p:blipFill>
        <p:spPr>
          <a:xfrm>
            <a:off x="0" y="2293938"/>
            <a:ext cx="5284788" cy="4564062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9340D90-351E-4BC0-AB9D-5F7677AAA725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524000"/>
            <a:ext cx="5585925" cy="4808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IN" b="1" dirty="0"/>
              <a:t>Model Architecture (based on code)</a:t>
            </a:r>
          </a:p>
          <a:p>
            <a:r>
              <a:rPr lang="en-IN" b="1" dirty="0"/>
              <a:t>Conv2D layers</a:t>
            </a:r>
            <a:r>
              <a:rPr lang="en-IN" dirty="0"/>
              <a:t> (feature extraction)</a:t>
            </a:r>
          </a:p>
          <a:p>
            <a:r>
              <a:rPr lang="en-IN" b="1" dirty="0" err="1"/>
              <a:t>ReLU</a:t>
            </a:r>
            <a:r>
              <a:rPr lang="en-IN" b="1" dirty="0"/>
              <a:t> activation</a:t>
            </a:r>
            <a:endParaRPr lang="en-IN" dirty="0"/>
          </a:p>
          <a:p>
            <a:r>
              <a:rPr lang="en-IN" b="1" dirty="0" err="1"/>
              <a:t>MaxPooling</a:t>
            </a:r>
            <a:endParaRPr lang="en-IN" dirty="0"/>
          </a:p>
          <a:p>
            <a:r>
              <a:rPr lang="en-IN" b="1" dirty="0"/>
              <a:t>Flatten</a:t>
            </a:r>
            <a:endParaRPr lang="en-IN" dirty="0"/>
          </a:p>
          <a:p>
            <a:r>
              <a:rPr lang="en-IN" b="1" dirty="0"/>
              <a:t>Dense layers</a:t>
            </a:r>
            <a:endParaRPr lang="en-IN" dirty="0"/>
          </a:p>
          <a:p>
            <a:r>
              <a:rPr lang="en-IN" b="1" dirty="0" err="1"/>
              <a:t>Softmax</a:t>
            </a:r>
            <a:r>
              <a:rPr lang="en-IN" b="1" dirty="0"/>
              <a:t> output layer</a:t>
            </a:r>
            <a:r>
              <a:rPr lang="en-IN" dirty="0"/>
              <a:t> (10 classes)</a:t>
            </a:r>
          </a:p>
          <a:p>
            <a:r>
              <a:rPr lang="en-IN" b="1" dirty="0"/>
              <a:t>Training Configuration</a:t>
            </a:r>
          </a:p>
          <a:p>
            <a:r>
              <a:rPr lang="en-IN" dirty="0"/>
              <a:t>Baseline epochs: </a:t>
            </a:r>
            <a:r>
              <a:rPr lang="en-IN" b="1" dirty="0"/>
              <a:t>15</a:t>
            </a:r>
            <a:endParaRPr lang="en-IN" dirty="0"/>
          </a:p>
          <a:p>
            <a:r>
              <a:rPr lang="en-IN" dirty="0"/>
              <a:t>Compressed epochs: </a:t>
            </a:r>
            <a:r>
              <a:rPr lang="en-IN" b="1" dirty="0"/>
              <a:t>15</a:t>
            </a:r>
            <a:endParaRPr lang="en-IN" dirty="0"/>
          </a:p>
          <a:p>
            <a:r>
              <a:rPr lang="en-IN" dirty="0"/>
              <a:t>Batch size: </a:t>
            </a:r>
            <a:r>
              <a:rPr lang="en-IN" b="1" dirty="0"/>
              <a:t>128</a:t>
            </a:r>
            <a:endParaRPr lang="en-IN" dirty="0"/>
          </a:p>
          <a:p>
            <a:r>
              <a:rPr lang="en-IN" dirty="0"/>
              <a:t>Optimizer: Likely </a:t>
            </a:r>
            <a:r>
              <a:rPr lang="en-IN" b="1" dirty="0"/>
              <a:t>Adam</a:t>
            </a:r>
            <a:r>
              <a:rPr lang="en-IN" dirty="0"/>
              <a:t> (from default usage)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587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1AD9-73DA-261F-6712-035AB85E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>
            <a:normAutofit/>
          </a:bodyPr>
          <a:lstStyle/>
          <a:p>
            <a:r>
              <a:rPr lang="en-IN" sz="3000"/>
              <a:t>Methodology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78085B-78DD-B0D4-46D5-A16E684900EA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29768" y="2276856"/>
            <a:ext cx="3401568" cy="404164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Load the original Fashion-MNIST dataset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Preprocess images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Normalize pixel values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Create two datasets: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Full dataset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10% compressed dataset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Train CNN on full dataset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Train CNN on compressed dataset (10%)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Compare performance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Accuracy difference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Loss curves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Training stability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Overfitting vs. underfitting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</a:rPr>
              <a:t>Document results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 in Results/ folder</a:t>
            </a:r>
          </a:p>
        </p:txBody>
      </p:sp>
      <p:pic>
        <p:nvPicPr>
          <p:cNvPr id="9" name="Picture 8" descr="Graph">
            <a:extLst>
              <a:ext uri="{FF2B5EF4-FFF2-40B4-BE49-F238E27FC236}">
                <a16:creationId xmlns:a16="http://schemas.microsoft.com/office/drawing/2014/main" id="{1B6801C8-34F8-1CCE-807F-BAEADB7F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" r="18084" b="2"/>
          <a:stretch>
            <a:fillRect/>
          </a:stretch>
        </p:blipFill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1044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439F-680A-122F-73A5-906AEDC9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91E5B7-024C-3FAF-C55B-1B1DECF5B7E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302829" y="971215"/>
            <a:ext cx="4887686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IN" b="1" dirty="0"/>
              <a:t>Baseline Model (100% dataset)</a:t>
            </a:r>
          </a:p>
          <a:p>
            <a:pPr lvl="1"/>
            <a:r>
              <a:rPr lang="en-IN" dirty="0"/>
              <a:t>Higher accuracy</a:t>
            </a:r>
          </a:p>
          <a:p>
            <a:pPr lvl="1"/>
            <a:r>
              <a:rPr lang="en-IN" dirty="0"/>
              <a:t>More stable training curve</a:t>
            </a:r>
          </a:p>
          <a:p>
            <a:pPr lvl="1"/>
            <a:r>
              <a:rPr lang="en-IN" dirty="0"/>
              <a:t>Less variance in validation accuracy</a:t>
            </a:r>
          </a:p>
          <a:p>
            <a:pPr lvl="1"/>
            <a:r>
              <a:rPr lang="en-IN" b="1" dirty="0"/>
              <a:t>Compressed Dataset Model (10%)</a:t>
            </a:r>
          </a:p>
          <a:p>
            <a:pPr lvl="1"/>
            <a:r>
              <a:rPr lang="en-IN" dirty="0"/>
              <a:t>Lower accuracy due to reduced training examples</a:t>
            </a:r>
          </a:p>
          <a:p>
            <a:pPr lvl="1"/>
            <a:r>
              <a:rPr lang="en-IN" dirty="0"/>
              <a:t>Higher risk of overfitting</a:t>
            </a:r>
          </a:p>
          <a:p>
            <a:pPr lvl="1"/>
            <a:r>
              <a:rPr lang="en-IN" dirty="0"/>
              <a:t>Less stable training curve</a:t>
            </a:r>
          </a:p>
          <a:p>
            <a:pPr lvl="1"/>
            <a:r>
              <a:rPr lang="en-IN" b="1" dirty="0"/>
              <a:t>Visuals to include:</a:t>
            </a:r>
          </a:p>
          <a:p>
            <a:pPr lvl="1"/>
            <a:r>
              <a:rPr lang="en-IN" dirty="0"/>
              <a:t>Accuracy vs. Epoch (baseline vs compressed)</a:t>
            </a:r>
          </a:p>
          <a:p>
            <a:pPr lvl="1"/>
            <a:r>
              <a:rPr lang="en-IN" dirty="0"/>
              <a:t>Loss vs. Epoch</a:t>
            </a:r>
          </a:p>
          <a:p>
            <a:pPr lvl="1"/>
            <a:r>
              <a:rPr lang="en-IN" dirty="0"/>
              <a:t>Example images from dataset</a:t>
            </a:r>
          </a:p>
          <a:p>
            <a:pPr lvl="1"/>
            <a:r>
              <a:rPr lang="en-IN" dirty="0"/>
              <a:t>Comparison table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 descr="A graph and chart with text&#10;&#10;AI-generated content may be incorrect.">
            <a:extLst>
              <a:ext uri="{FF2B5EF4-FFF2-40B4-BE49-F238E27FC236}">
                <a16:creationId xmlns:a16="http://schemas.microsoft.com/office/drawing/2014/main" id="{5C28E778-44B1-9028-48CC-CC006685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1654020"/>
            <a:ext cx="6096000" cy="45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E656-678F-091B-009C-C1F7B379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</a:t>
            </a:r>
          </a:p>
        </p:txBody>
      </p:sp>
      <p:pic>
        <p:nvPicPr>
          <p:cNvPr id="8" name="Picture Placeholder 7" descr="A person standing next to a piggy bank&#10;&#10;AI-generated content may be incorrect.">
            <a:extLst>
              <a:ext uri="{FF2B5EF4-FFF2-40B4-BE49-F238E27FC236}">
                <a16:creationId xmlns:a16="http://schemas.microsoft.com/office/drawing/2014/main" id="{18263A8F-2D7D-9121-A9DF-EED4F7CAC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434" r="17434"/>
          <a:stretch>
            <a:fillRect/>
          </a:stretch>
        </p:blipFill>
        <p:spPr/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7B2550F-8559-4328-673C-20CC4DB01E3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802777"/>
            <a:ext cx="566623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only 10%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significantly reduces the model’s ability to generalize.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CNN requires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large training datasets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learn diverse features.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Undercompression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(&lt;10%) likely leads to stronger accuracy decline.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Compression saves computation time but sacrifices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84383090"/>
      </p:ext>
    </p:extLst>
  </p:cSld>
  <p:clrMapOvr>
    <a:masterClrMapping/>
  </p:clrMapOvr>
</p:sld>
</file>

<file path=ppt/theme/theme1.xml><?xml version="1.0" encoding="utf-8"?>
<a:theme xmlns:a="http://schemas.openxmlformats.org/drawingml/2006/main" name="Oasis">
  <a:themeElements>
    <a:clrScheme name="Oasis">
      <a:dk1>
        <a:srgbClr val="131313"/>
      </a:dk1>
      <a:lt1>
        <a:sysClr val="window" lastClr="FFFFFF"/>
      </a:lt1>
      <a:dk2>
        <a:srgbClr val="2D2A27"/>
      </a:dk2>
      <a:lt2>
        <a:srgbClr val="F0EBE6"/>
      </a:lt2>
      <a:accent1>
        <a:srgbClr val="9F7667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Oasis Font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" id="{F87D57D1-6595-40EA-BD1E-F0C34D0EF910}" vid="{ECA7DBCD-4BC8-40F2-8EF4-7A6D942FA1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3DE6DC-4817-4BE3-B848-1B0F66BA44FD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526</Words>
  <Application>Microsoft Office PowerPoint</Application>
  <PresentationFormat>Widescreen</PresentationFormat>
  <Paragraphs>97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Neue Haas Grotesk Text Pro</vt:lpstr>
      <vt:lpstr>Neue Haas Grotesk Text Pro (Headings)</vt:lpstr>
      <vt:lpstr>Oasis</vt:lpstr>
      <vt:lpstr>Measuring effects of training set compression on task performance</vt:lpstr>
      <vt:lpstr>Introduction</vt:lpstr>
      <vt:lpstr>GitHub Repository Structure</vt:lpstr>
      <vt:lpstr>Libraries Used</vt:lpstr>
      <vt:lpstr>Dataset Used (Fashion-MNIST)</vt:lpstr>
      <vt:lpstr>Model Used (CNN Architecture)</vt:lpstr>
      <vt:lpstr>Methodology</vt:lpstr>
      <vt:lpstr>Output</vt:lpstr>
      <vt:lpstr>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neel thumar</dc:creator>
  <cp:lastModifiedBy>NEEL THUMAR</cp:lastModifiedBy>
  <cp:revision>6</cp:revision>
  <dcterms:created xsi:type="dcterms:W3CDTF">2025-11-24T14:05:47Z</dcterms:created>
  <dcterms:modified xsi:type="dcterms:W3CDTF">2025-12-08T17:21:23Z</dcterms:modified>
</cp:coreProperties>
</file>